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486" r:id="rId3"/>
    <p:sldId id="487" r:id="rId4"/>
    <p:sldId id="488" r:id="rId5"/>
    <p:sldId id="489" r:id="rId6"/>
    <p:sldId id="490" r:id="rId7"/>
    <p:sldId id="491" r:id="rId8"/>
    <p:sldId id="492" r:id="rId9"/>
    <p:sldId id="493" r:id="rId10"/>
    <p:sldId id="494" r:id="rId11"/>
    <p:sldId id="495" r:id="rId12"/>
    <p:sldId id="496" r:id="rId13"/>
    <p:sldId id="497" r:id="rId14"/>
    <p:sldId id="498" r:id="rId15"/>
    <p:sldId id="499" r:id="rId16"/>
    <p:sldId id="500" r:id="rId17"/>
    <p:sldId id="501" r:id="rId18"/>
    <p:sldId id="502" r:id="rId19"/>
    <p:sldId id="503" r:id="rId20"/>
    <p:sldId id="504" r:id="rId21"/>
    <p:sldId id="505" r:id="rId22"/>
    <p:sldId id="506" r:id="rId23"/>
    <p:sldId id="507" r:id="rId24"/>
    <p:sldId id="508" r:id="rId25"/>
    <p:sldId id="509" r:id="rId26"/>
    <p:sldId id="510" r:id="rId27"/>
    <p:sldId id="511" r:id="rId28"/>
    <p:sldId id="512" r:id="rId29"/>
    <p:sldId id="513" r:id="rId30"/>
    <p:sldId id="514" r:id="rId31"/>
    <p:sldId id="515" r:id="rId32"/>
    <p:sldId id="4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94694"/>
  </p:normalViewPr>
  <p:slideViewPr>
    <p:cSldViewPr snapToGrid="0" snapToObjects="1">
      <p:cViewPr varScale="1">
        <p:scale>
          <a:sx n="121" d="100"/>
          <a:sy n="121" d="100"/>
        </p:scale>
        <p:origin x="736"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9/8/23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9/8/23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819367" y="6492185"/>
            <a:ext cx="1480598" cy="307777"/>
          </a:xfrm>
          <a:prstGeom prst="rect">
            <a:avLst/>
          </a:prstGeom>
          <a:noFill/>
        </p:spPr>
        <p:txBody>
          <a:bodyPr wrap="none" rtlCol="0">
            <a:spAutoFit/>
          </a:bodyPr>
          <a:lstStyle/>
          <a:p>
            <a:r>
              <a:rPr lang="en-US" sz="1400" i="1" dirty="0">
                <a:solidFill>
                  <a:srgbClr val="0000FF"/>
                </a:solidFill>
              </a:rPr>
              <a:t>05 – OR Examples</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921810" y="6503727"/>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16</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17</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2</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extLst>
              <p:ext uri="{D42A27DB-BD31-4B8C-83A1-F6EECF244321}">
                <p14:modId xmlns:p14="http://schemas.microsoft.com/office/powerpoint/2010/main" val="267694980"/>
              </p:ext>
            </p:extLst>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extLst>
              <p:ext uri="{D42A27DB-BD31-4B8C-83A1-F6EECF244321}">
                <p14:modId xmlns:p14="http://schemas.microsoft.com/office/powerpoint/2010/main" val="3583831490"/>
              </p:ext>
            </p:extLst>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21</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spTree>
    <p:extLst>
      <p:ext uri="{BB962C8B-B14F-4D97-AF65-F5344CB8AC3E}">
        <p14:creationId xmlns:p14="http://schemas.microsoft.com/office/powerpoint/2010/main" val="3733592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22</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Recap + </a:t>
            </a:r>
            <a:r>
              <a:rPr lang="en-US"/>
              <a:t>new R resource </a:t>
            </a:r>
            <a:r>
              <a:rPr lang="en-US" dirty="0"/>
              <a:t>(2024)</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a:bodyPr>
          <a:lstStyle/>
          <a:p>
            <a:r>
              <a:rPr lang="en-IE" b="0" i="0" u="none" strike="noStrike" dirty="0">
                <a:solidFill>
                  <a:srgbClr val="333333"/>
                </a:solidFill>
                <a:effectLst/>
              </a:rPr>
              <a:t>Improve your personal productivity for generating rapid and insightful results from large data sets. </a:t>
            </a:r>
          </a:p>
          <a:p>
            <a:r>
              <a:rPr lang="en-IE" b="0" i="0" u="none" strike="noStrike" dirty="0">
                <a:solidFill>
                  <a:srgbClr val="333333"/>
                </a:solidFill>
                <a:effectLst/>
              </a:rPr>
              <a:t>Learn about the role of R in the overall data science life process.</a:t>
            </a:r>
          </a:p>
          <a:p>
            <a:r>
              <a:rPr lang="en-IE" dirty="0">
                <a:solidFill>
                  <a:srgbClr val="333333"/>
                </a:solidFill>
              </a:rPr>
              <a:t>Appreciate</a:t>
            </a:r>
            <a:r>
              <a:rPr lang="en-IE" b="0" i="0" u="none" strike="noStrike" dirty="0">
                <a:solidFill>
                  <a:srgbClr val="333333"/>
                </a:solidFill>
                <a:effectLst/>
              </a:rPr>
              <a:t> the power of R and the '</a:t>
            </a:r>
            <a:r>
              <a:rPr lang="en-IE" b="0" i="0" u="none" strike="noStrike" dirty="0" err="1">
                <a:solidFill>
                  <a:srgbClr val="333333"/>
                </a:solidFill>
                <a:effectLst/>
              </a:rPr>
              <a:t>tidyverse</a:t>
            </a:r>
            <a:r>
              <a:rPr lang="en-IE" b="0" i="0" u="none" strike="noStrike" dirty="0">
                <a:solidFill>
                  <a:srgbClr val="333333"/>
                </a:solidFill>
                <a:effectLst/>
              </a:rPr>
              <a:t>' set of packages for increasing productivity</a:t>
            </a:r>
            <a:endParaRPr lang="en-US" dirty="0"/>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8" name="Picture 7" descr="A book cover with a black background&#10;&#10;Description automatically generated">
            <a:extLst>
              <a:ext uri="{FF2B5EF4-FFF2-40B4-BE49-F238E27FC236}">
                <a16:creationId xmlns:a16="http://schemas.microsoft.com/office/drawing/2014/main" id="{1D4FA533-AC54-6A8E-5C3C-B2F7BE51CE85}"/>
              </a:ext>
            </a:extLst>
          </p:cNvPr>
          <p:cNvPicPr>
            <a:picLocks noChangeAspect="1"/>
          </p:cNvPicPr>
          <p:nvPr/>
        </p:nvPicPr>
        <p:blipFill>
          <a:blip r:embed="rId2"/>
          <a:stretch>
            <a:fillRect/>
          </a:stretch>
        </p:blipFill>
        <p:spPr>
          <a:xfrm>
            <a:off x="8026631" y="1513065"/>
            <a:ext cx="2801519" cy="4220736"/>
          </a:xfrm>
          <a:prstGeom prst="rect">
            <a:avLst/>
          </a:prstGeom>
        </p:spPr>
      </p:pic>
    </p:spTree>
    <p:extLst>
      <p:ext uri="{BB962C8B-B14F-4D97-AF65-F5344CB8AC3E}">
        <p14:creationId xmlns:p14="http://schemas.microsoft.com/office/powerpoint/2010/main" val="380132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3E45-93AF-03E7-E285-FC1F25D24314}"/>
              </a:ext>
            </a:extLst>
          </p:cNvPr>
          <p:cNvSpPr>
            <a:spLocks noGrp="1"/>
          </p:cNvSpPr>
          <p:nvPr>
            <p:ph type="title"/>
          </p:nvPr>
        </p:nvSpPr>
        <p:spPr/>
        <p:txBody>
          <a:bodyPr/>
          <a:lstStyle/>
          <a:p>
            <a:r>
              <a:rPr lang="en-US" dirty="0"/>
              <a:t>CRAN package MASS, Boston Data Set</a:t>
            </a:r>
          </a:p>
        </p:txBody>
      </p:sp>
      <p:sp>
        <p:nvSpPr>
          <p:cNvPr id="3" name="Slide Number Placeholder 2">
            <a:extLst>
              <a:ext uri="{FF2B5EF4-FFF2-40B4-BE49-F238E27FC236}">
                <a16:creationId xmlns:a16="http://schemas.microsoft.com/office/drawing/2014/main" id="{D03318C4-721E-494B-74A5-0B0AD0F90DEF}"/>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5" name="Picture 4" descr="A text on a white background&#10;&#10;Description automatically generated">
            <a:extLst>
              <a:ext uri="{FF2B5EF4-FFF2-40B4-BE49-F238E27FC236}">
                <a16:creationId xmlns:a16="http://schemas.microsoft.com/office/drawing/2014/main" id="{51BB99B7-A042-F67A-40E3-42D5C493CDDD}"/>
              </a:ext>
            </a:extLst>
          </p:cNvPr>
          <p:cNvPicPr>
            <a:picLocks noChangeAspect="1"/>
          </p:cNvPicPr>
          <p:nvPr/>
        </p:nvPicPr>
        <p:blipFill>
          <a:blip r:embed="rId2"/>
          <a:stretch>
            <a:fillRect/>
          </a:stretch>
        </p:blipFill>
        <p:spPr>
          <a:xfrm>
            <a:off x="1473371" y="1417638"/>
            <a:ext cx="9245257" cy="4684446"/>
          </a:xfrm>
          <a:prstGeom prst="rect">
            <a:avLst/>
          </a:prstGeom>
        </p:spPr>
      </p:pic>
    </p:spTree>
    <p:extLst>
      <p:ext uri="{BB962C8B-B14F-4D97-AF65-F5344CB8AC3E}">
        <p14:creationId xmlns:p14="http://schemas.microsoft.com/office/powerpoint/2010/main" val="188580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53368-8334-B8DD-47F7-ECFA04FC5F61}"/>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4" name="Picture 3" descr="A screenshot of a computer&#10;&#10;Description automatically generated">
            <a:extLst>
              <a:ext uri="{FF2B5EF4-FFF2-40B4-BE49-F238E27FC236}">
                <a16:creationId xmlns:a16="http://schemas.microsoft.com/office/drawing/2014/main" id="{A7EEA853-3179-ACFD-8313-94BBEEFC4EFB}"/>
              </a:ext>
            </a:extLst>
          </p:cNvPr>
          <p:cNvPicPr>
            <a:picLocks noChangeAspect="1"/>
          </p:cNvPicPr>
          <p:nvPr/>
        </p:nvPicPr>
        <p:blipFill>
          <a:blip r:embed="rId2"/>
          <a:stretch>
            <a:fillRect/>
          </a:stretch>
        </p:blipFill>
        <p:spPr>
          <a:xfrm>
            <a:off x="2753497" y="291026"/>
            <a:ext cx="6685006" cy="5305073"/>
          </a:xfrm>
          <a:prstGeom prst="rect">
            <a:avLst/>
          </a:prstGeom>
        </p:spPr>
      </p:pic>
      <p:pic>
        <p:nvPicPr>
          <p:cNvPr id="6" name="Picture 5">
            <a:extLst>
              <a:ext uri="{FF2B5EF4-FFF2-40B4-BE49-F238E27FC236}">
                <a16:creationId xmlns:a16="http://schemas.microsoft.com/office/drawing/2014/main" id="{251B93F5-BF02-AC33-9C04-1FFA26775246}"/>
              </a:ext>
            </a:extLst>
          </p:cNvPr>
          <p:cNvPicPr>
            <a:picLocks noChangeAspect="1"/>
          </p:cNvPicPr>
          <p:nvPr/>
        </p:nvPicPr>
        <p:blipFill>
          <a:blip r:embed="rId3"/>
          <a:stretch>
            <a:fillRect/>
          </a:stretch>
        </p:blipFill>
        <p:spPr>
          <a:xfrm>
            <a:off x="2716428" y="5466787"/>
            <a:ext cx="6685006" cy="572416"/>
          </a:xfrm>
          <a:prstGeom prst="rect">
            <a:avLst/>
          </a:prstGeom>
        </p:spPr>
      </p:pic>
    </p:spTree>
    <p:extLst>
      <p:ext uri="{BB962C8B-B14F-4D97-AF65-F5344CB8AC3E}">
        <p14:creationId xmlns:p14="http://schemas.microsoft.com/office/powerpoint/2010/main" val="22265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C1114-D8F4-CF0B-B1A1-C09510B9485E}"/>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FAED9B08-9E9E-C824-E342-DFB19E4113B3}"/>
              </a:ext>
            </a:extLst>
          </p:cNvPr>
          <p:cNvPicPr>
            <a:picLocks noChangeAspect="1"/>
          </p:cNvPicPr>
          <p:nvPr/>
        </p:nvPicPr>
        <p:blipFill rotWithShape="1">
          <a:blip r:embed="rId2"/>
          <a:srcRect b="56667"/>
          <a:stretch/>
        </p:blipFill>
        <p:spPr>
          <a:xfrm>
            <a:off x="1279643" y="290383"/>
            <a:ext cx="8232465" cy="325600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D23E9C1-9A69-53C5-0EC3-380E3232A24E}"/>
              </a:ext>
            </a:extLst>
          </p:cNvPr>
          <p:cNvPicPr>
            <a:picLocks noChangeAspect="1"/>
          </p:cNvPicPr>
          <p:nvPr/>
        </p:nvPicPr>
        <p:blipFill rotWithShape="1">
          <a:blip r:embed="rId2"/>
          <a:srcRect t="43003" b="26366"/>
          <a:stretch/>
        </p:blipFill>
        <p:spPr>
          <a:xfrm>
            <a:off x="1279643" y="3880022"/>
            <a:ext cx="8221068" cy="2298356"/>
          </a:xfrm>
          <a:prstGeom prst="rect">
            <a:avLst/>
          </a:prstGeom>
        </p:spPr>
      </p:pic>
    </p:spTree>
    <p:extLst>
      <p:ext uri="{BB962C8B-B14F-4D97-AF65-F5344CB8AC3E}">
        <p14:creationId xmlns:p14="http://schemas.microsoft.com/office/powerpoint/2010/main" val="43739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F8381-B122-BC0F-DDC4-BC88214B5F54}"/>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55EE1803-B782-1E2B-3CB2-250AC8629001}"/>
              </a:ext>
            </a:extLst>
          </p:cNvPr>
          <p:cNvPicPr>
            <a:picLocks noChangeAspect="1"/>
          </p:cNvPicPr>
          <p:nvPr/>
        </p:nvPicPr>
        <p:blipFill rotWithShape="1">
          <a:blip r:embed="rId2"/>
          <a:srcRect t="91532"/>
          <a:stretch/>
        </p:blipFill>
        <p:spPr>
          <a:xfrm>
            <a:off x="670555" y="1013254"/>
            <a:ext cx="10850887" cy="9020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63DB3FD-0D33-5FC2-E62D-1058781A6C6E}"/>
              </a:ext>
            </a:extLst>
          </p:cNvPr>
          <p:cNvPicPr>
            <a:picLocks noChangeAspect="1"/>
          </p:cNvPicPr>
          <p:nvPr/>
        </p:nvPicPr>
        <p:blipFill rotWithShape="1">
          <a:blip r:embed="rId2"/>
          <a:srcRect b="88468"/>
          <a:stretch/>
        </p:blipFill>
        <p:spPr>
          <a:xfrm>
            <a:off x="670555" y="222422"/>
            <a:ext cx="10850890" cy="1228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12F6D9F-86F1-A5A3-B7AB-242677592D32}"/>
              </a:ext>
            </a:extLst>
          </p:cNvPr>
          <p:cNvPicPr>
            <a:picLocks noChangeAspect="1"/>
          </p:cNvPicPr>
          <p:nvPr/>
        </p:nvPicPr>
        <p:blipFill>
          <a:blip r:embed="rId3"/>
          <a:stretch>
            <a:fillRect/>
          </a:stretch>
        </p:blipFill>
        <p:spPr>
          <a:xfrm>
            <a:off x="1925938" y="1666618"/>
            <a:ext cx="7747000" cy="4686300"/>
          </a:xfrm>
          <a:prstGeom prst="rect">
            <a:avLst/>
          </a:prstGeom>
        </p:spPr>
      </p:pic>
    </p:spTree>
    <p:extLst>
      <p:ext uri="{BB962C8B-B14F-4D97-AF65-F5344CB8AC3E}">
        <p14:creationId xmlns:p14="http://schemas.microsoft.com/office/powerpoint/2010/main" val="53967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A111-42CD-858F-E2C3-7EA4DE7DC5D3}"/>
              </a:ext>
            </a:extLst>
          </p:cNvPr>
          <p:cNvSpPr>
            <a:spLocks noGrp="1"/>
          </p:cNvSpPr>
          <p:nvPr>
            <p:ph type="title"/>
          </p:nvPr>
        </p:nvSpPr>
        <p:spPr/>
        <p:txBody>
          <a:bodyPr/>
          <a:lstStyle/>
          <a:p>
            <a:r>
              <a:rPr lang="en-US" dirty="0"/>
              <a:t>Additional analysis (Needs </a:t>
            </a:r>
            <a:r>
              <a:rPr lang="en-US" b="1" dirty="0" err="1">
                <a:solidFill>
                  <a:srgbClr val="0432FF"/>
                </a:solidFill>
              </a:rPr>
              <a:t>tidyr</a:t>
            </a:r>
            <a:r>
              <a:rPr lang="en-US" dirty="0"/>
              <a:t>)</a:t>
            </a:r>
          </a:p>
        </p:txBody>
      </p:sp>
      <p:sp>
        <p:nvSpPr>
          <p:cNvPr id="3" name="Slide Number Placeholder 2">
            <a:extLst>
              <a:ext uri="{FF2B5EF4-FFF2-40B4-BE49-F238E27FC236}">
                <a16:creationId xmlns:a16="http://schemas.microsoft.com/office/drawing/2014/main" id="{D3E93EFA-90F3-C30F-5473-6FCB69D94180}"/>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 name="Picture 4" descr="A graph of a graph with a number of text&#10;&#10;Description automatically generated with medium confidence">
            <a:extLst>
              <a:ext uri="{FF2B5EF4-FFF2-40B4-BE49-F238E27FC236}">
                <a16:creationId xmlns:a16="http://schemas.microsoft.com/office/drawing/2014/main" id="{B446296B-F711-716B-11BE-F12CF1825050}"/>
              </a:ext>
            </a:extLst>
          </p:cNvPr>
          <p:cNvPicPr>
            <a:picLocks noChangeAspect="1"/>
          </p:cNvPicPr>
          <p:nvPr/>
        </p:nvPicPr>
        <p:blipFill>
          <a:blip r:embed="rId2"/>
          <a:stretch>
            <a:fillRect/>
          </a:stretch>
        </p:blipFill>
        <p:spPr>
          <a:xfrm>
            <a:off x="1732316" y="1201394"/>
            <a:ext cx="8727368" cy="5038767"/>
          </a:xfrm>
          <a:prstGeom prst="rect">
            <a:avLst/>
          </a:prstGeom>
        </p:spPr>
      </p:pic>
    </p:spTree>
    <p:extLst>
      <p:ext uri="{BB962C8B-B14F-4D97-AF65-F5344CB8AC3E}">
        <p14:creationId xmlns:p14="http://schemas.microsoft.com/office/powerpoint/2010/main" val="166040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21946</TotalTime>
  <Words>443</Words>
  <Application>Microsoft Macintosh PowerPoint</Application>
  <PresentationFormat>Widescreen</PresentationFormat>
  <Paragraphs>94</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vt:lpstr>
      <vt:lpstr>LMRoman10-Regular-Identity-H</vt:lpstr>
      <vt:lpstr>Office Theme</vt:lpstr>
      <vt:lpstr>Exploring Operations Research with R: A Workshop</vt:lpstr>
      <vt:lpstr>Topics Overview</vt:lpstr>
      <vt:lpstr>(1) Exploratory Data Analysis</vt:lpstr>
      <vt:lpstr>CRAN package MASS, Boston Data Set</vt:lpstr>
      <vt:lpstr>PowerPoint Presentation</vt:lpstr>
      <vt:lpstr>PowerPoint Presentation</vt:lpstr>
      <vt:lpstr>PowerPoint Presentation</vt:lpstr>
      <vt:lpstr>Additional analysis (Needs tidyr)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PowerPoint Presentation</vt:lpstr>
      <vt:lpstr>Recap + new R resource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530</cp:revision>
  <cp:lastPrinted>2020-11-24T11:26:30Z</cp:lastPrinted>
  <dcterms:created xsi:type="dcterms:W3CDTF">2016-06-27T07:49:28Z</dcterms:created>
  <dcterms:modified xsi:type="dcterms:W3CDTF">2023-09-08T15:30:55Z</dcterms:modified>
</cp:coreProperties>
</file>